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3" r:id="rId3"/>
    <p:sldId id="274" r:id="rId4"/>
    <p:sldId id="267" r:id="rId5"/>
    <p:sldId id="268" r:id="rId6"/>
    <p:sldId id="269" r:id="rId7"/>
    <p:sldId id="270" r:id="rId8"/>
    <p:sldId id="271" r:id="rId9"/>
    <p:sldId id="272" r:id="rId10"/>
    <p:sldId id="275" r:id="rId11"/>
    <p:sldId id="277" r:id="rId12"/>
    <p:sldId id="278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Agricultural Mechanics 101: Beginning Shop Projects for nEw teachers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Dr. Ryan Saucier, Dr. Rick Ford, Devin Vecera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153"/>
          <a:stretch/>
        </p:blipFill>
        <p:spPr>
          <a:xfrm>
            <a:off x="5115221" y="5178831"/>
            <a:ext cx="1390874" cy="142147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E652FC-BEC2-4251-B547-D90014DE5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0942" y="383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023" y="325191"/>
            <a:ext cx="9601200" cy="1485900"/>
          </a:xfrm>
        </p:spPr>
        <p:txBody>
          <a:bodyPr/>
          <a:lstStyle/>
          <a:p>
            <a:r>
              <a:rPr lang="en-US" dirty="0"/>
              <a:t>Example of Skill Sheet - SMAW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9" y="1539512"/>
            <a:ext cx="6682746" cy="51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4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Simple Ag Mechanics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TEKS</a:t>
            </a:r>
          </a:p>
          <a:p>
            <a:r>
              <a:rPr lang="en-US" sz="3600" dirty="0"/>
              <a:t>Promote Learning</a:t>
            </a:r>
          </a:p>
          <a:p>
            <a:r>
              <a:rPr lang="en-US" sz="3600" dirty="0"/>
              <a:t>How will you evaluate student learning/skill?</a:t>
            </a:r>
          </a:p>
          <a:p>
            <a:r>
              <a:rPr lang="en-US" sz="3600" dirty="0"/>
              <a:t>Budget?</a:t>
            </a:r>
          </a:p>
          <a:p>
            <a:r>
              <a:rPr lang="en-US" sz="3600" dirty="0"/>
              <a:t>Timeline?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F241B7-59BD-4675-8C1E-7FB8B077B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3300" y="1866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Lowes</a:t>
            </a:r>
          </a:p>
          <a:p>
            <a:r>
              <a:rPr lang="en-US" sz="3600" dirty="0"/>
              <a:t>Home Depot</a:t>
            </a:r>
          </a:p>
          <a:p>
            <a:r>
              <a:rPr lang="en-US" sz="3600" dirty="0" err="1"/>
              <a:t>Yella</a:t>
            </a:r>
            <a:r>
              <a:rPr lang="en-US" sz="3600" dirty="0"/>
              <a:t> Wood</a:t>
            </a:r>
          </a:p>
          <a:p>
            <a:r>
              <a:rPr lang="en-US" sz="3600" dirty="0"/>
              <a:t>Wood magazine</a:t>
            </a:r>
          </a:p>
          <a:p>
            <a:r>
              <a:rPr lang="en-US" sz="3600" dirty="0"/>
              <a:t>Pinterest</a:t>
            </a:r>
          </a:p>
          <a:p>
            <a:r>
              <a:rPr lang="en-US" sz="3600" dirty="0"/>
              <a:t>Google “shop project plans”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119" y="685800"/>
            <a:ext cx="3148213" cy="56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94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Sprinkler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644" y="973361"/>
            <a:ext cx="4355646" cy="5964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8988"/>
            <a:ext cx="3859877" cy="514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8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Marshmallow Launcher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9"/>
          <a:stretch/>
        </p:blipFill>
        <p:spPr>
          <a:xfrm rot="16200000">
            <a:off x="4443826" y="303436"/>
            <a:ext cx="4313654" cy="7730142"/>
          </a:xfrm>
        </p:spPr>
      </p:pic>
    </p:spTree>
    <p:extLst>
      <p:ext uri="{BB962C8B-B14F-4D97-AF65-F5344CB8AC3E}">
        <p14:creationId xmlns:p14="http://schemas.microsoft.com/office/powerpoint/2010/main" val="286689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 Scraper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382" y="1746023"/>
            <a:ext cx="3644438" cy="4237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63298"/>
            <a:ext cx="5710686" cy="36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02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Hitch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05" y="1579418"/>
            <a:ext cx="7816989" cy="4969282"/>
          </a:xfrm>
        </p:spPr>
      </p:pic>
    </p:spTree>
    <p:extLst>
      <p:ext uri="{BB962C8B-B14F-4D97-AF65-F5344CB8AC3E}">
        <p14:creationId xmlns:p14="http://schemas.microsoft.com/office/powerpoint/2010/main" val="196474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Scoop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2"/>
          <a:stretch/>
        </p:blipFill>
        <p:spPr>
          <a:xfrm>
            <a:off x="8718927" y="112222"/>
            <a:ext cx="2686050" cy="29302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29" y="1998864"/>
            <a:ext cx="6359752" cy="3969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89" y="3138919"/>
            <a:ext cx="3252526" cy="362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0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Motor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39" y="831273"/>
            <a:ext cx="5334868" cy="5465418"/>
          </a:xfrm>
        </p:spPr>
      </p:pic>
    </p:spTree>
    <p:extLst>
      <p:ext uri="{BB962C8B-B14F-4D97-AF65-F5344CB8AC3E}">
        <p14:creationId xmlns:p14="http://schemas.microsoft.com/office/powerpoint/2010/main" val="2715513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Cabinet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1" y="1779963"/>
            <a:ext cx="5783811" cy="43378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0"/>
          <a:stretch/>
        </p:blipFill>
        <p:spPr>
          <a:xfrm>
            <a:off x="7409873" y="3584521"/>
            <a:ext cx="4450080" cy="3007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" r="3352" b="4259"/>
          <a:stretch/>
        </p:blipFill>
        <p:spPr>
          <a:xfrm>
            <a:off x="7610764" y="330603"/>
            <a:ext cx="4048298" cy="28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58" y="2166870"/>
            <a:ext cx="3895859" cy="1485900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How do students retain learning?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14" y="141668"/>
            <a:ext cx="8071092" cy="658280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BA31EC-6B2F-4F3C-B543-C529C793F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3520" y="173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3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Towel Holder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40" y="2369127"/>
            <a:ext cx="268605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6" y="1498369"/>
            <a:ext cx="3820217" cy="5093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2" y="1498369"/>
            <a:ext cx="3820217" cy="50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33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Box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86527" y="-99753"/>
            <a:ext cx="268605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73" y="3371850"/>
            <a:ext cx="2518757" cy="3358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4"/>
          <a:stretch/>
        </p:blipFill>
        <p:spPr>
          <a:xfrm>
            <a:off x="1202747" y="2154209"/>
            <a:ext cx="6802409" cy="40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8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Birdhouse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9749" r="4014" b="6461"/>
          <a:stretch/>
        </p:blipFill>
        <p:spPr>
          <a:xfrm>
            <a:off x="1064029" y="1830878"/>
            <a:ext cx="3566160" cy="39857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" t="7816" r="6157" b="30487"/>
          <a:stretch/>
        </p:blipFill>
        <p:spPr>
          <a:xfrm>
            <a:off x="5060417" y="2236000"/>
            <a:ext cx="3375099" cy="3175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b="21940"/>
          <a:stretch/>
        </p:blipFill>
        <p:spPr>
          <a:xfrm>
            <a:off x="8865744" y="2314971"/>
            <a:ext cx="3045825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38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Q &amp;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2788276" cy="4011769"/>
          </a:xfrm>
        </p:spPr>
        <p:txBody>
          <a:bodyPr>
            <a:normAutofit/>
          </a:bodyPr>
          <a:lstStyle/>
          <a:p>
            <a:r>
              <a:rPr lang="en-US" sz="3600" dirty="0"/>
              <a:t>Any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76" y="941230"/>
            <a:ext cx="8034807" cy="535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effective Ag Mechanics instruction: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49" y="1770844"/>
            <a:ext cx="5660265" cy="4951927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 </a:t>
            </a:r>
            <a:r>
              <a:rPr lang="en-US" sz="3600" dirty="0"/>
              <a:t>students need prior knowledge</a:t>
            </a:r>
          </a:p>
          <a:p>
            <a:pPr lvl="1"/>
            <a:r>
              <a:rPr lang="en-US" sz="3600" dirty="0"/>
              <a:t> terms, principles, theory</a:t>
            </a:r>
          </a:p>
          <a:p>
            <a:pPr lvl="1"/>
            <a:r>
              <a:rPr lang="en-US" sz="3600" dirty="0"/>
              <a:t> students need a balance of academic study and laboratory activities</a:t>
            </a:r>
          </a:p>
          <a:p>
            <a:pPr lvl="1"/>
            <a:r>
              <a:rPr lang="en-US" sz="3600" dirty="0"/>
              <a:t> </a:t>
            </a:r>
            <a:r>
              <a:rPr lang="en-US" sz="3600" b="1" u="sng" dirty="0"/>
              <a:t>THINK, SEE, DO! 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49" y="1770845"/>
            <a:ext cx="4006188" cy="46321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E16CF4-7249-4006-8210-00B437AA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1376" y="3256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TEACH Agricultural Mechanics?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359499"/>
          </a:xfrm>
        </p:spPr>
        <p:txBody>
          <a:bodyPr>
            <a:normAutofit/>
          </a:bodyPr>
          <a:lstStyle/>
          <a:p>
            <a:r>
              <a:rPr lang="en-US" sz="3600" dirty="0"/>
              <a:t>TEKS</a:t>
            </a:r>
          </a:p>
          <a:p>
            <a:r>
              <a:rPr lang="en-US" sz="3600" dirty="0"/>
              <a:t>Scope and Sequence</a:t>
            </a:r>
          </a:p>
          <a:p>
            <a:r>
              <a:rPr lang="en-US" sz="3600" dirty="0"/>
              <a:t>5 P’s</a:t>
            </a:r>
          </a:p>
          <a:p>
            <a:r>
              <a:rPr lang="en-US" sz="3600" dirty="0"/>
              <a:t>Safety</a:t>
            </a:r>
          </a:p>
          <a:p>
            <a:r>
              <a:rPr lang="en-US" sz="3600" dirty="0"/>
              <a:t>Skill Development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BB3B01-E6DB-4873-9856-4B4B06F89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2496" y="3300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130 of the TEKS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10129234" cy="3581400"/>
          </a:xfrm>
        </p:spPr>
        <p:txBody>
          <a:bodyPr>
            <a:normAutofit/>
          </a:bodyPr>
          <a:lstStyle/>
          <a:p>
            <a:r>
              <a:rPr lang="en-US" sz="3600" dirty="0"/>
              <a:t>Know what you should teach (SCOPE)</a:t>
            </a:r>
          </a:p>
          <a:p>
            <a:r>
              <a:rPr lang="en-US" sz="3600" dirty="0"/>
              <a:t>You decide the </a:t>
            </a:r>
            <a:r>
              <a:rPr lang="en-US" sz="3600" u="sng" dirty="0"/>
              <a:t>sequence</a:t>
            </a:r>
            <a:r>
              <a:rPr lang="en-US" sz="3600" dirty="0"/>
              <a:t> and the </a:t>
            </a:r>
            <a:r>
              <a:rPr lang="en-US" sz="3600" u="sng" dirty="0"/>
              <a:t>time</a:t>
            </a:r>
          </a:p>
          <a:p>
            <a:r>
              <a:rPr lang="en-US" sz="3600" dirty="0"/>
              <a:t>5 P’s – </a:t>
            </a:r>
            <a:r>
              <a:rPr lang="en-US" sz="3600" b="1" dirty="0"/>
              <a:t>Prior Planning Prevents Poor Performance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75E696-E636-4525-8FBA-F6EB58CB2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441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Should happen every year even for continuing students</a:t>
            </a:r>
          </a:p>
          <a:p>
            <a:r>
              <a:rPr lang="en-US" sz="3600" dirty="0"/>
              <a:t>Consider integrating OSHA 30 hour card into your safety plan (CERTIFICATION)</a:t>
            </a:r>
          </a:p>
          <a:p>
            <a:r>
              <a:rPr lang="en-US" sz="3600" dirty="0"/>
              <a:t>Safety education should be a continuing subject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3B9099-6722-40BE-AEA6-7A952C89A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4481" y="1038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0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Safety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596981"/>
            <a:ext cx="9601200" cy="5112912"/>
          </a:xfrm>
        </p:spPr>
        <p:txBody>
          <a:bodyPr>
            <a:normAutofit/>
          </a:bodyPr>
          <a:lstStyle/>
          <a:p>
            <a:r>
              <a:rPr lang="en-US" sz="3600" dirty="0"/>
              <a:t>Student/Parent/Teacher signed Safety Contract</a:t>
            </a:r>
          </a:p>
          <a:p>
            <a:r>
              <a:rPr lang="en-US" sz="3600" dirty="0"/>
              <a:t>General Safety Exam (100% pass rate)</a:t>
            </a:r>
          </a:p>
          <a:p>
            <a:r>
              <a:rPr lang="en-US" sz="3600" dirty="0"/>
              <a:t>Tool Specific Safety Exam for every tool used (100% pass rate)</a:t>
            </a:r>
          </a:p>
          <a:p>
            <a:r>
              <a:rPr lang="en-US" sz="3600" dirty="0"/>
              <a:t>Student Tool Demonstration</a:t>
            </a:r>
          </a:p>
          <a:p>
            <a:r>
              <a:rPr lang="en-US" sz="3600" dirty="0"/>
              <a:t>All these must be documented and kept on file for 5 years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53FAB-232B-45E7-9B8E-76DB70677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1435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10820400" cy="457200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Prior to project construction… 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r">
              <a:buNone/>
            </a:pPr>
            <a:r>
              <a:rPr lang="en-US" sz="3600" dirty="0"/>
              <a:t>Consider teaching ag mechanics skills</a:t>
            </a:r>
          </a:p>
          <a:p>
            <a:pPr marL="0" indent="0" algn="r">
              <a:buNone/>
            </a:pPr>
            <a:endParaRPr lang="en-US" sz="3600" dirty="0"/>
          </a:p>
          <a:p>
            <a:r>
              <a:rPr lang="en-US" sz="3600" dirty="0"/>
              <a:t>Skill Demonstration to Students</a:t>
            </a:r>
          </a:p>
          <a:p>
            <a:r>
              <a:rPr lang="en-US" sz="3600" dirty="0"/>
              <a:t>Students then Demonstrate the Skill</a:t>
            </a:r>
          </a:p>
          <a:p>
            <a:r>
              <a:rPr lang="en-US" sz="3600" dirty="0"/>
              <a:t>Skill Sheet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7D506F-5DC2-471E-ACE5-020AD6CE0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5087" y="85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Skill Sheet?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87132"/>
            <a:ext cx="9601200" cy="4919730"/>
          </a:xfrm>
        </p:spPr>
        <p:txBody>
          <a:bodyPr>
            <a:noAutofit/>
          </a:bodyPr>
          <a:lstStyle/>
          <a:p>
            <a:r>
              <a:rPr lang="en-US" sz="3600" dirty="0"/>
              <a:t>Typically one page and includes:</a:t>
            </a:r>
          </a:p>
          <a:p>
            <a:r>
              <a:rPr lang="en-US" sz="3600" dirty="0"/>
              <a:t> Title</a:t>
            </a:r>
          </a:p>
          <a:p>
            <a:r>
              <a:rPr lang="en-US" sz="3600" dirty="0"/>
              <a:t> Bill of Materials</a:t>
            </a:r>
          </a:p>
          <a:p>
            <a:r>
              <a:rPr lang="en-US" sz="3600" dirty="0"/>
              <a:t> Construction Procedures</a:t>
            </a:r>
          </a:p>
          <a:p>
            <a:r>
              <a:rPr lang="en-US" sz="3600" dirty="0"/>
              <a:t> Construction Teaches (What are students learning?) </a:t>
            </a:r>
          </a:p>
          <a:p>
            <a:r>
              <a:rPr lang="en-US" sz="3600" dirty="0"/>
              <a:t> Evaluation Rubric</a:t>
            </a:r>
          </a:p>
          <a:p>
            <a:r>
              <a:rPr lang="en-US" sz="3600" dirty="0"/>
              <a:t> Can be a single day skill or a multi-day skill</a:t>
            </a:r>
          </a:p>
          <a:p>
            <a:endParaRPr lang="en-US" sz="18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1648D9-D9AD-4D0F-895B-F69D20AC6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0" y="81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106</TotalTime>
  <Words>321</Words>
  <Application>Microsoft Office PowerPoint</Application>
  <PresentationFormat>Widescreen</PresentationFormat>
  <Paragraphs>71</Paragraphs>
  <Slides>23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Franklin Gothic Book</vt:lpstr>
      <vt:lpstr>Crop</vt:lpstr>
      <vt:lpstr>Agricultural Mechanics 101: Beginning Shop Projects for nEw teachers </vt:lpstr>
      <vt:lpstr>How do students retain learning?</vt:lpstr>
      <vt:lpstr>For effective Ag Mechanics instruction:</vt:lpstr>
      <vt:lpstr>How to TEACH Agricultural Mechanics?</vt:lpstr>
      <vt:lpstr>Chapter 130 of the TEKS</vt:lpstr>
      <vt:lpstr>Safety Education</vt:lpstr>
      <vt:lpstr>Recommended Safety Documents</vt:lpstr>
      <vt:lpstr>Skill Development</vt:lpstr>
      <vt:lpstr>What is a Skill Sheet?</vt:lpstr>
      <vt:lpstr>Example of Skill Sheet - SMAW</vt:lpstr>
      <vt:lpstr>Examples of Simple Ag Mechanics Projects</vt:lpstr>
      <vt:lpstr>Skill Resources</vt:lpstr>
      <vt:lpstr>Sprinkler </vt:lpstr>
      <vt:lpstr>Marshmallow Launcher </vt:lpstr>
      <vt:lpstr>Boot Scraper</vt:lpstr>
      <vt:lpstr>Receiver Hitch </vt:lpstr>
      <vt:lpstr>Feed Scoop</vt:lpstr>
      <vt:lpstr>Electric Motor</vt:lpstr>
      <vt:lpstr>Tool Cabinet </vt:lpstr>
      <vt:lpstr>Paper Towel Holder </vt:lpstr>
      <vt:lpstr>Tool Box</vt:lpstr>
      <vt:lpstr>Birdhouse </vt:lpstr>
      <vt:lpstr>Q &amp; A</vt:lpstr>
    </vt:vector>
  </TitlesOfParts>
  <Company>Sam Houston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Agricultural Mechanics 101: Beginning Shop Projects for nEw teachers</dc:title>
  <dc:creator>Vecera, Devin</dc:creator>
  <cp:lastModifiedBy>Saucier, Philip</cp:lastModifiedBy>
  <cp:revision>15</cp:revision>
  <dcterms:created xsi:type="dcterms:W3CDTF">2019-07-24T14:54:01Z</dcterms:created>
  <dcterms:modified xsi:type="dcterms:W3CDTF">2021-06-16T19:14:46Z</dcterms:modified>
</cp:coreProperties>
</file>