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layfair Display"/>
      <p:regular r:id="rId15"/>
      <p:bold r:id="rId16"/>
      <p:italic r:id="rId17"/>
      <p:boldItalic r:id="rId18"/>
    </p:embeddedFont>
    <p:embeddedFont>
      <p:font typeface="Lobster"/>
      <p:regular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Oswald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Oswald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PlayfairDisplay-regular.fntdata"/><Relationship Id="rId14" Type="http://schemas.openxmlformats.org/officeDocument/2006/relationships/slide" Target="slides/slide9.xml"/><Relationship Id="rId17" Type="http://schemas.openxmlformats.org/officeDocument/2006/relationships/font" Target="fonts/PlayfairDisplay-italic.fntdata"/><Relationship Id="rId16" Type="http://schemas.openxmlformats.org/officeDocument/2006/relationships/font" Target="fonts/PlayfairDisplay-bold.fntdata"/><Relationship Id="rId19" Type="http://schemas.openxmlformats.org/officeDocument/2006/relationships/font" Target="fonts/Lobster-regular.fntdata"/><Relationship Id="rId18" Type="http://schemas.openxmlformats.org/officeDocument/2006/relationships/font" Target="fonts/PlayfairDisplay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0fc9038a8_0_1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e0fc9038a8_0_1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0fc9038a8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0fc9038a8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0fc9038a8_0_10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0fc9038a8_0_10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0fc9038a8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e0fc9038a8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0fc9038a8_0_4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e0fc9038a8_0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0fc9038a8_0_5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e0fc9038a8_0_5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e0fc9038a8_0_1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e0fc9038a8_0_1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0fc9038a8_0_5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0fc9038a8_0_5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AUTOLAYOUT">
    <p:bg>
      <p:bgPr>
        <a:solidFill>
          <a:srgbClr val="FFFFFF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0" y="0"/>
            <a:ext cx="9144000" cy="2161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jeffrey.klose@canyonisd.net" TargetMode="External"/><Relationship Id="rId4" Type="http://schemas.openxmlformats.org/officeDocument/2006/relationships/hyperlink" Target="mailto:jennifer.barton@canyonisd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</a:t>
            </a:r>
            <a:r>
              <a:rPr lang="en"/>
              <a:t>Programs</a:t>
            </a:r>
            <a:endParaRPr/>
          </a:p>
        </p:txBody>
      </p:sp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Recruitment and Retention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7700" y="369325"/>
            <a:ext cx="8762100" cy="14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chemeClr val="accent4"/>
                </a:solidFill>
              </a:rPr>
              <a:t>STEPS TO DISCUSS	</a:t>
            </a:r>
            <a:endParaRPr sz="5400"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277">
                <a:solidFill>
                  <a:schemeClr val="accent4"/>
                </a:solidFill>
                <a:latin typeface="Lobster"/>
                <a:ea typeface="Lobster"/>
                <a:cs typeface="Lobster"/>
                <a:sym typeface="Lobster"/>
              </a:rPr>
              <a:t>“The ag teacher should be one of the most visible members of the community!”</a:t>
            </a:r>
            <a:endParaRPr b="0" sz="2277">
              <a:solidFill>
                <a:schemeClr val="accent4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7700" y="2432075"/>
            <a:ext cx="87183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1</a:t>
            </a:r>
            <a:r>
              <a:rPr lang="en" sz="2800"/>
              <a:t>. Get to know your community.</a:t>
            </a:r>
            <a:br>
              <a:rPr lang="en" sz="2800"/>
            </a:br>
            <a:r>
              <a:rPr lang="en" sz="2800"/>
              <a:t>	A. Coaching</a:t>
            </a:r>
            <a:br>
              <a:rPr lang="en" sz="2800"/>
            </a:br>
            <a:r>
              <a:rPr lang="en" sz="2800"/>
              <a:t>	B. Church/Community Groups</a:t>
            </a:r>
            <a:br>
              <a:rPr lang="en" sz="2800"/>
            </a:br>
            <a:r>
              <a:rPr lang="en" sz="2800"/>
              <a:t>	C. Other Ag Organizations 4-H/Farm </a:t>
            </a:r>
            <a:br>
              <a:rPr lang="en" sz="2800"/>
            </a:br>
            <a:r>
              <a:rPr lang="en" sz="2800"/>
              <a:t>		Bureau/County Show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7700" y="369325"/>
            <a:ext cx="7504500" cy="14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chemeClr val="accent4"/>
                </a:solidFill>
              </a:rPr>
              <a:t>STEPS TO DISCUSS: 2</a:t>
            </a:r>
            <a:endParaRPr sz="5400"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accent4"/>
                </a:solidFill>
                <a:latin typeface="Lobster"/>
                <a:ea typeface="Lobster"/>
                <a:cs typeface="Lobster"/>
                <a:sym typeface="Lobster"/>
              </a:rPr>
              <a:t>“Get the right kids on the bus!”</a:t>
            </a:r>
            <a:endParaRPr sz="3100">
              <a:solidFill>
                <a:schemeClr val="accent4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7700" y="2432075"/>
            <a:ext cx="87183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1. Create goals for yourself:</a:t>
            </a:r>
            <a:br>
              <a:rPr lang="en" sz="2800"/>
            </a:br>
            <a:r>
              <a:rPr lang="en" sz="2800"/>
              <a:t>	A. Who and How many to recruit?</a:t>
            </a:r>
            <a:br>
              <a:rPr lang="en" sz="2800"/>
            </a:br>
            <a:r>
              <a:rPr lang="en" sz="2800"/>
              <a:t>	B. Who are the “Right Kids”</a:t>
            </a:r>
            <a:br>
              <a:rPr lang="en" sz="2800"/>
            </a:br>
            <a:r>
              <a:rPr lang="en" sz="2800"/>
              <a:t>	C. Creating the GET LIST.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7700" y="369325"/>
            <a:ext cx="7504500" cy="14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chemeClr val="accent4"/>
                </a:solidFill>
              </a:rPr>
              <a:t>STEPS TO DISCUSS: 3</a:t>
            </a:r>
            <a:endParaRPr sz="5400"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accent4"/>
                </a:solidFill>
                <a:latin typeface="Lobster"/>
                <a:ea typeface="Lobster"/>
                <a:cs typeface="Lobster"/>
                <a:sym typeface="Lobster"/>
              </a:rPr>
              <a:t>“I will be continuing my education with Canyon FFA”</a:t>
            </a:r>
            <a:endParaRPr sz="3100">
              <a:solidFill>
                <a:schemeClr val="accent4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7700" y="2432075"/>
            <a:ext cx="87183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3</a:t>
            </a:r>
            <a:r>
              <a:rPr lang="en" sz="3400"/>
              <a:t>. Recruit like a college football coach.</a:t>
            </a:r>
            <a:br>
              <a:rPr lang="en" sz="3400"/>
            </a:br>
            <a:r>
              <a:rPr lang="en" sz="3400"/>
              <a:t>	A. Meals with families</a:t>
            </a:r>
            <a:br>
              <a:rPr lang="en" sz="3400"/>
            </a:br>
            <a:r>
              <a:rPr lang="en" sz="3400"/>
              <a:t>	B. Personal letters to students.</a:t>
            </a:r>
            <a:br>
              <a:rPr lang="en" sz="3400"/>
            </a:br>
            <a:r>
              <a:rPr lang="en" sz="3400"/>
              <a:t>	C. Spend time at other events</a:t>
            </a:r>
            <a:endParaRPr sz="4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7700" y="369325"/>
            <a:ext cx="7504500" cy="14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chemeClr val="accent4"/>
                </a:solidFill>
              </a:rPr>
              <a:t>STEPS TO DISCUSS: 4</a:t>
            </a:r>
            <a:endParaRPr sz="5400"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accent4"/>
                </a:solidFill>
                <a:latin typeface="Lobster"/>
                <a:ea typeface="Lobster"/>
                <a:cs typeface="Lobster"/>
                <a:sym typeface="Lobster"/>
              </a:rPr>
              <a:t>“Success begets success!”</a:t>
            </a:r>
            <a:endParaRPr sz="3100">
              <a:solidFill>
                <a:schemeClr val="accent4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7700" y="2432075"/>
            <a:ext cx="87183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4. Create goals for your students.</a:t>
            </a:r>
            <a:br>
              <a:rPr lang="en" sz="3400"/>
            </a:br>
            <a:r>
              <a:rPr lang="en" sz="3400"/>
              <a:t>	A. Create goals they think are ridiculous.</a:t>
            </a:r>
            <a:br>
              <a:rPr lang="en" sz="3400"/>
            </a:br>
            <a:r>
              <a:rPr lang="en" sz="3400"/>
              <a:t>	B. Learn from failure, keep pushing.</a:t>
            </a:r>
            <a:br>
              <a:rPr lang="en" sz="3400"/>
            </a:br>
            <a:r>
              <a:rPr lang="en" sz="3400"/>
              <a:t>	C. Celebrate every success. 	</a:t>
            </a:r>
            <a:endParaRPr sz="3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7700" y="369325"/>
            <a:ext cx="7504500" cy="14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chemeClr val="accent4"/>
                </a:solidFill>
              </a:rPr>
              <a:t>STEPS TO DISCUSS: 5</a:t>
            </a:r>
            <a:endParaRPr sz="5400"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accent4"/>
                </a:solidFill>
                <a:latin typeface="Lobster"/>
                <a:ea typeface="Lobster"/>
                <a:cs typeface="Lobster"/>
                <a:sym typeface="Lobster"/>
              </a:rPr>
              <a:t>“We will all come up short at some point. Do it early and often and learn so we never do it again!”</a:t>
            </a:r>
            <a:endParaRPr sz="3100">
              <a:solidFill>
                <a:schemeClr val="accent4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7700" y="2432075"/>
            <a:ext cx="87183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5</a:t>
            </a:r>
            <a:r>
              <a:rPr lang="en" sz="3400"/>
              <a:t>. Develop a growth mindset with everyone.</a:t>
            </a:r>
            <a:br>
              <a:rPr lang="en" sz="3400"/>
            </a:br>
            <a:r>
              <a:rPr lang="en" sz="3400"/>
              <a:t>	A. </a:t>
            </a:r>
            <a:r>
              <a:rPr lang="en" sz="3400"/>
              <a:t>Nothing matters more than growth.</a:t>
            </a:r>
            <a:br>
              <a:rPr lang="en" sz="3400"/>
            </a:br>
            <a:r>
              <a:rPr lang="en" sz="3400"/>
              <a:t>	B. Utilize student ideas.</a:t>
            </a:r>
            <a:br>
              <a:rPr lang="en" sz="3400"/>
            </a:br>
            <a:r>
              <a:rPr lang="en" sz="3400"/>
              <a:t>	C. Affect more lives to effect change. </a:t>
            </a:r>
            <a:endParaRPr sz="3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/>
          <p:nvPr/>
        </p:nvSpPr>
        <p:spPr>
          <a:xfrm>
            <a:off x="0" y="2179125"/>
            <a:ext cx="9144000" cy="29154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 txBox="1"/>
          <p:nvPr>
            <p:ph type="title"/>
          </p:nvPr>
        </p:nvSpPr>
        <p:spPr>
          <a:xfrm>
            <a:off x="317700" y="369325"/>
            <a:ext cx="8555700" cy="14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chemeClr val="accent4"/>
                </a:solidFill>
              </a:rPr>
              <a:t>Finally: </a:t>
            </a:r>
            <a:r>
              <a:rPr lang="en" sz="5400">
                <a:solidFill>
                  <a:schemeClr val="accent4"/>
                </a:solidFill>
                <a:latin typeface="Lobster"/>
                <a:ea typeface="Lobster"/>
                <a:cs typeface="Lobster"/>
                <a:sym typeface="Lobster"/>
              </a:rPr>
              <a:t>Most Important!</a:t>
            </a:r>
            <a:endParaRPr sz="5400">
              <a:solidFill>
                <a:schemeClr val="accent4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7700" y="3101800"/>
            <a:ext cx="8477400" cy="183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500">
                <a:solidFill>
                  <a:schemeClr val="dk1"/>
                </a:solidFill>
              </a:rPr>
              <a:t>BE ABOUT KIDS</a:t>
            </a:r>
            <a:endParaRPr b="1" sz="8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Contact Info: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Jeff Klose - 806.282.8195, </a:t>
            </a:r>
            <a:r>
              <a:rPr lang="en" sz="2000" u="sng">
                <a:solidFill>
                  <a:schemeClr val="hlink"/>
                </a:solidFill>
                <a:hlinkClick r:id="rId3"/>
              </a:rPr>
              <a:t>jeffrey.klose@canyonisd.net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Jennifer (Warren) Barton: 806.681.7133, </a:t>
            </a:r>
            <a:r>
              <a:rPr lang="en" sz="2000" u="sng">
                <a:solidFill>
                  <a:schemeClr val="hlink"/>
                </a:solidFill>
                <a:hlinkClick r:id="rId4"/>
              </a:rPr>
              <a:t>jennifer.barton@canyonisd.net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